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4" r:id="rId2"/>
    <p:sldId id="285" r:id="rId3"/>
    <p:sldId id="286" r:id="rId4"/>
    <p:sldId id="287" r:id="rId5"/>
    <p:sldId id="288" r:id="rId6"/>
    <p:sldId id="294" r:id="rId7"/>
    <p:sldId id="295" r:id="rId8"/>
    <p:sldId id="296" r:id="rId9"/>
    <p:sldId id="30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6"/>
    <p:restoredTop sz="82823"/>
  </p:normalViewPr>
  <p:slideViewPr>
    <p:cSldViewPr snapToGrid="0" snapToObjects="1">
      <p:cViewPr>
        <p:scale>
          <a:sx n="132" d="100"/>
          <a:sy n="132" d="100"/>
        </p:scale>
        <p:origin x="3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1F740-3443-6D48-A479-34474DD14756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25132-773A-CD47-9CC6-CDE2B14D7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40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M-A plot for H3K4me3 chip-</a:t>
            </a:r>
            <a:r>
              <a:rPr lang="en-US" sz="2000" dirty="0" err="1" smtClean="0"/>
              <a:t>seq</a:t>
            </a:r>
            <a:r>
              <a:rPr lang="en-US" sz="2000" dirty="0" smtClean="0"/>
              <a:t> experiment</a:t>
            </a:r>
            <a:r>
              <a:rPr lang="en-US" sz="2000" baseline="0" dirty="0" smtClean="0"/>
              <a:t> at </a:t>
            </a:r>
            <a:r>
              <a:rPr lang="en-US" sz="2000" dirty="0" err="1" smtClean="0"/>
              <a:t>occyte</a:t>
            </a:r>
            <a:r>
              <a:rPr lang="en-US" sz="2000" baseline="0" dirty="0" smtClean="0"/>
              <a:t> stage. RT families with extreme z-score ( abs(z-score) &gt;= 20 ) are colored by red.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34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PEMPT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62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M-A plot for H3K4me3 chip-</a:t>
            </a:r>
            <a:r>
              <a:rPr lang="en-US" sz="2000" dirty="0" err="1" smtClean="0"/>
              <a:t>seq</a:t>
            </a:r>
            <a:r>
              <a:rPr lang="en-US" sz="2000" dirty="0" smtClean="0"/>
              <a:t> experiment</a:t>
            </a:r>
            <a:r>
              <a:rPr lang="en-US" sz="2000" baseline="0" dirty="0" smtClean="0"/>
              <a:t>  at  2cell stage. RT families with extreme z-score ( abs(z-score) &gt;= 20 ) are colored by red.</a:t>
            </a:r>
            <a:endParaRPr lang="en-US" sz="2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29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M-A plot for H3K4me3 chip-</a:t>
            </a:r>
            <a:r>
              <a:rPr lang="en-US" sz="2000" dirty="0" err="1" smtClean="0"/>
              <a:t>seq</a:t>
            </a:r>
            <a:r>
              <a:rPr lang="en-US" sz="2000" dirty="0" smtClean="0"/>
              <a:t> experiment</a:t>
            </a:r>
            <a:r>
              <a:rPr lang="en-US" sz="2000" baseline="0" dirty="0" smtClean="0"/>
              <a:t>  at  4cell stage. RT families with extreme z-score ( abs(z-score) &gt;= 20 ) are colored by red.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82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M-A plot for H3K4me3 chip-</a:t>
            </a:r>
            <a:r>
              <a:rPr lang="en-US" sz="2000" dirty="0" err="1" smtClean="0"/>
              <a:t>seq</a:t>
            </a:r>
            <a:r>
              <a:rPr lang="en-US" sz="2000" dirty="0" smtClean="0"/>
              <a:t> experiment</a:t>
            </a:r>
            <a:r>
              <a:rPr lang="en-US" sz="2000" baseline="0" dirty="0" smtClean="0"/>
              <a:t>  at  8cell stage. RT families with extreme z-score ( abs(z-score) &gt;= 20 ) are colored by red.</a:t>
            </a:r>
            <a:endParaRPr lang="en-US" sz="2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067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M-A plot for H3K4me3 chip-</a:t>
            </a:r>
            <a:r>
              <a:rPr lang="en-US" sz="2000" dirty="0" err="1" smtClean="0"/>
              <a:t>seq</a:t>
            </a:r>
            <a:r>
              <a:rPr lang="en-US" sz="2000" dirty="0" smtClean="0"/>
              <a:t> experiment</a:t>
            </a:r>
            <a:r>
              <a:rPr lang="en-US" sz="2000" baseline="0" dirty="0" smtClean="0"/>
              <a:t>  at  </a:t>
            </a:r>
            <a:r>
              <a:rPr lang="en-US" sz="2000" baseline="0" dirty="0" err="1" smtClean="0"/>
              <a:t>morual</a:t>
            </a:r>
            <a:r>
              <a:rPr lang="en-US" sz="2000" baseline="0" dirty="0" smtClean="0"/>
              <a:t> stage. RT families with extreme z-score ( abs(z-score) &gt;= 20 </a:t>
            </a:r>
            <a:r>
              <a:rPr lang="en-US" sz="2000" baseline="0" smtClean="0"/>
              <a:t>) are colored </a:t>
            </a:r>
            <a:r>
              <a:rPr lang="en-US" sz="2000" baseline="0" dirty="0" smtClean="0"/>
              <a:t>by red.</a:t>
            </a:r>
            <a:endParaRPr lang="en-US" sz="2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52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IGV snapshot</a:t>
            </a:r>
            <a:r>
              <a:rPr lang="en-US" sz="2000" baseline="0" dirty="0" smtClean="0"/>
              <a:t> of H3K4me3 profile around gene CDK2AP1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77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IGV snapshot</a:t>
            </a:r>
            <a:r>
              <a:rPr lang="en-US" sz="2000" baseline="0" dirty="0" smtClean="0"/>
              <a:t> of H3K4me3 profile around gene PEMT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8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Heatmap</a:t>
            </a:r>
            <a:r>
              <a:rPr lang="en-US" sz="2000" baseline="0" dirty="0" smtClean="0"/>
              <a:t> of H3K4me3 enrichment profile for the 70 RT families which show most dynamic </a:t>
            </a:r>
            <a:r>
              <a:rPr lang="en-US" sz="2000" baseline="0" smtClean="0"/>
              <a:t>modification level across </a:t>
            </a:r>
            <a:r>
              <a:rPr lang="en-US" sz="2000" baseline="0" dirty="0" smtClean="0"/>
              <a:t>5 stages.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97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M-A plot of 8cell stage chip-</a:t>
            </a:r>
            <a:r>
              <a:rPr lang="en-US" dirty="0" err="1" smtClean="0"/>
              <a:t>seq</a:t>
            </a:r>
            <a:r>
              <a:rPr lang="en-US" dirty="0" smtClean="0"/>
              <a:t> experiment</a:t>
            </a:r>
            <a:r>
              <a:rPr lang="en-US" baseline="0" dirty="0" smtClean="0"/>
              <a:t> before (left) and after (right) normalization.  The red line is the fitted M-A </a:t>
            </a:r>
            <a:r>
              <a:rPr lang="en-US" baseline="0" smtClean="0"/>
              <a:t>trend by </a:t>
            </a:r>
            <a:r>
              <a:rPr lang="en-US" baseline="0" dirty="0" err="1" smtClean="0"/>
              <a:t>lowess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25132-773A-CD47-9CC6-CDE2B14D77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20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5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75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0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5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4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94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9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38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9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69983-88AC-A54B-A7F5-40C0881F702C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A105C-BDDD-ED47-8EED-B2A330A1B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1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97873" y="47298"/>
            <a:ext cx="962863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03271" y="1682226"/>
            <a:ext cx="1054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charset="0"/>
                <a:ea typeface="Times New Roman" charset="0"/>
                <a:cs typeface="Times New Roman" charset="0"/>
              </a:rPr>
              <a:t>BGLII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8426370" y="2444065"/>
            <a:ext cx="583674" cy="299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977857" y="2228516"/>
            <a:ext cx="1744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latin typeface="Times New Roman" charset="0"/>
                <a:ea typeface="Times New Roman" charset="0"/>
                <a:cs typeface="Times New Roman" charset="0"/>
              </a:rPr>
              <a:t>MTA_Mm-int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914" y="2138978"/>
            <a:ext cx="54180" cy="455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9188369" y="2829827"/>
            <a:ext cx="138511" cy="257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256217" y="2514704"/>
            <a:ext cx="849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Times New Roman" charset="0"/>
                <a:ea typeface="Times New Roman" charset="0"/>
                <a:cs typeface="Times New Roman" charset="0"/>
              </a:rPr>
              <a:t>MTC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20" name="Straight Arrow Connector 19"/>
          <p:cNvCxnSpPr>
            <a:stCxn id="23" idx="2"/>
          </p:cNvCxnSpPr>
          <p:nvPr/>
        </p:nvCxnSpPr>
        <p:spPr>
          <a:xfrm flipH="1">
            <a:off x="7917994" y="2580009"/>
            <a:ext cx="214505" cy="387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554146" y="2179899"/>
            <a:ext cx="11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MTC-</a:t>
            </a:r>
            <a:r>
              <a:rPr lang="en-US" sz="2000" b="1" dirty="0" err="1" smtClean="0">
                <a:latin typeface="Times New Roman" charset="0"/>
                <a:ea typeface="Times New Roman" charset="0"/>
                <a:cs typeface="Times New Roman" charset="0"/>
              </a:rPr>
              <a:t>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9613008" y="2967058"/>
            <a:ext cx="243261" cy="272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748230" y="2763052"/>
            <a:ext cx="849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Times New Roman" charset="0"/>
                <a:ea typeface="Times New Roman" charset="0"/>
                <a:cs typeface="Times New Roman" charset="0"/>
              </a:rPr>
              <a:t>MTD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9010044" y="1945900"/>
            <a:ext cx="100266" cy="838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952996" y="1528222"/>
            <a:ext cx="1744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latin typeface="Times New Roman" charset="0"/>
                <a:ea typeface="Times New Roman" charset="0"/>
                <a:cs typeface="Times New Roman" charset="0"/>
              </a:rPr>
              <a:t>MTA_Mm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8736068" y="1498758"/>
            <a:ext cx="100266" cy="838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69395" y="1100330"/>
            <a:ext cx="1744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MERVL-</a:t>
            </a:r>
            <a:r>
              <a:rPr lang="en-US" sz="2000" b="1" dirty="0" err="1" smtClean="0">
                <a:latin typeface="Times New Roman" charset="0"/>
                <a:ea typeface="Times New Roman" charset="0"/>
                <a:cs typeface="Times New Roman" charset="0"/>
              </a:rPr>
              <a:t>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93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0506" y="2657267"/>
            <a:ext cx="9030195" cy="1325563"/>
          </a:xfrm>
        </p:spPr>
        <p:txBody>
          <a:bodyPr/>
          <a:lstStyle/>
          <a:p>
            <a:r>
              <a:rPr lang="en-US" dirty="0" smtClean="0"/>
              <a:t>Please ignore </a:t>
            </a:r>
            <a:r>
              <a:rPr lang="en-US" smtClean="0"/>
              <a:t>all figures after  this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47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26713" y="0"/>
            <a:ext cx="9628632" cy="68580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7946079" y="752161"/>
            <a:ext cx="391885" cy="225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37964" y="516128"/>
            <a:ext cx="1805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MT2_Mm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91766" y="1194849"/>
            <a:ext cx="15813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MT2C_Mm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6737033" y="1430529"/>
            <a:ext cx="742764" cy="11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8982784" y="1268002"/>
            <a:ext cx="391885" cy="225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9374669" y="1031969"/>
            <a:ext cx="1502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MERVL-</a:t>
            </a:r>
            <a:r>
              <a:rPr lang="en-US" sz="2000" b="1" dirty="0" err="1" smtClean="0">
                <a:latin typeface="Times New Roman" charset="0"/>
                <a:ea typeface="Times New Roman" charset="0"/>
                <a:cs typeface="Times New Roman" charset="0"/>
              </a:rPr>
              <a:t>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784367" y="1369327"/>
            <a:ext cx="391885" cy="225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806989" y="1040860"/>
            <a:ext cx="1805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ORR1A-int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6789151" y="1141977"/>
            <a:ext cx="611863" cy="174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238504" y="916238"/>
            <a:ext cx="1805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ORR1A0-int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5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64467" y="-15766"/>
            <a:ext cx="9628632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439657" y="1391148"/>
            <a:ext cx="13247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Times New Roman" charset="0"/>
                <a:ea typeface="Times New Roman" charset="0"/>
                <a:cs typeface="Times New Roman" charset="0"/>
              </a:rPr>
              <a:t>MT2_Mm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8796835" y="2027291"/>
            <a:ext cx="369401" cy="5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166234" y="1791258"/>
            <a:ext cx="2189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RLTR45-int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9047773" y="1627181"/>
            <a:ext cx="391885" cy="225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796182" y="1627181"/>
            <a:ext cx="1031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MT2B2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8433906" y="2025181"/>
            <a:ext cx="292853" cy="231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010231" y="1089717"/>
            <a:ext cx="1581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MT2C_Mm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8733327" y="1325750"/>
            <a:ext cx="276906" cy="630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15789" y="1556582"/>
            <a:ext cx="1896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 </a:t>
            </a:r>
            <a:r>
              <a:rPr lang="en-US" sz="2000" b="1" dirty="0">
                <a:latin typeface="Times New Roman" charset="0"/>
                <a:ea typeface="Times New Roman" charset="0"/>
                <a:cs typeface="Times New Roman" charset="0"/>
              </a:rPr>
              <a:t>IAPLTR1_Mm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18182" y="1954582"/>
            <a:ext cx="770651" cy="8078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95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33197" y="0"/>
            <a:ext cx="9628632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8233310" y="1283012"/>
            <a:ext cx="369401" cy="5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602708" y="1046979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RLTR45-int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074735" y="1247034"/>
            <a:ext cx="277733" cy="181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263658" y="885740"/>
            <a:ext cx="2775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ERVB4_2-LTR_MM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8141161" y="2020201"/>
            <a:ext cx="369401" cy="5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510559" y="1784168"/>
            <a:ext cx="1611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latin typeface="Times New Roman" charset="0"/>
                <a:ea typeface="Times New Roman" charset="0"/>
                <a:cs typeface="Times New Roman" charset="0"/>
              </a:rPr>
              <a:t>MMETn-int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6705600" y="760423"/>
            <a:ext cx="450675" cy="179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5268917" y="460326"/>
            <a:ext cx="1611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RLTR13B2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9525886" y="2839453"/>
            <a:ext cx="234132" cy="240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525886" y="2521357"/>
            <a:ext cx="130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Times New Roman" charset="0"/>
                <a:ea typeface="Times New Roman" charset="0"/>
                <a:cs typeface="Times New Roman" charset="0"/>
              </a:rPr>
              <a:t>IPAEz-int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7757962" y="896547"/>
            <a:ext cx="374514" cy="38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132472" y="660514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>
                <a:latin typeface="Times New Roman" charset="0"/>
                <a:ea typeface="Times New Roman" charset="0"/>
                <a:cs typeface="Times New Roman" charset="0"/>
              </a:rPr>
              <a:t>RLTR13C2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53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23760" y="63068"/>
            <a:ext cx="9628632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8156349" y="1761477"/>
            <a:ext cx="361302" cy="164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517647" y="1525444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RLTR45-int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6024268" y="1259975"/>
            <a:ext cx="269841" cy="438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242025" y="859865"/>
            <a:ext cx="2488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Times New Roman" charset="0"/>
                <a:ea typeface="Times New Roman" charset="0"/>
                <a:cs typeface="Times New Roman" charset="0"/>
              </a:rPr>
              <a:t>ERVB4_2-LTR_MM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859716" y="2371060"/>
            <a:ext cx="413383" cy="59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273099" y="2171005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charset="0"/>
                <a:ea typeface="Times New Roman" charset="0"/>
                <a:cs typeface="Times New Roman" charset="0"/>
              </a:rPr>
              <a:t>RLTR45</a:t>
            </a:r>
            <a:endParaRPr lang="en-US" sz="2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725103" y="1525444"/>
            <a:ext cx="352984" cy="400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937369" y="1208406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charset="0"/>
                <a:ea typeface="Times New Roman" charset="0"/>
                <a:cs typeface="Times New Roman" charset="0"/>
              </a:rPr>
              <a:t>RLTR13B1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375256" y="1361614"/>
            <a:ext cx="126178" cy="787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968066" y="854839"/>
            <a:ext cx="151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charset="0"/>
                <a:ea typeface="Times New Roman" charset="0"/>
                <a:cs typeface="Times New Roman" charset="0"/>
              </a:rPr>
              <a:t>RLTR1B</a:t>
            </a:r>
          </a:p>
        </p:txBody>
      </p:sp>
    </p:spTree>
    <p:extLst>
      <p:ext uri="{BB962C8B-B14F-4D97-AF65-F5344CB8AC3E}">
        <p14:creationId xmlns:p14="http://schemas.microsoft.com/office/powerpoint/2010/main" val="68164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777237" y="1086049"/>
            <a:ext cx="10943027" cy="4458102"/>
            <a:chOff x="979368" y="681788"/>
            <a:chExt cx="10943027" cy="44581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17" t="14658" r="861" b="19896"/>
            <a:stretch/>
          </p:blipFill>
          <p:spPr>
            <a:xfrm>
              <a:off x="1337910" y="741144"/>
              <a:ext cx="10584485" cy="4398746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078027" y="1164658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01025" y="681788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66797" y="1990830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89795" y="1469460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56370" y="2777688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79368" y="2256318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66797" y="3569724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89795" y="3048354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8027" y="4277366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01025" y="3813746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15786" y="4463103"/>
              <a:ext cx="10491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CDK2AP1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210797" y="4770558"/>
              <a:ext cx="13491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MT2B2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775057" y="684469"/>
              <a:ext cx="1039529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OOCYTE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63552" y="1440406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2C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963552" y="2177285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</a:t>
              </a:r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963552" y="2922520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8</a:t>
              </a:r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799924" y="3725157"/>
              <a:ext cx="1193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MORULA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09958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847023" y="1230558"/>
            <a:ext cx="10248490" cy="4143982"/>
            <a:chOff x="908781" y="961050"/>
            <a:chExt cx="9676593" cy="414398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717" t="14316" r="670" b="16657"/>
            <a:stretch/>
          </p:blipFill>
          <p:spPr>
            <a:xfrm>
              <a:off x="1672379" y="1015771"/>
              <a:ext cx="8912995" cy="408926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801925" y="1016865"/>
              <a:ext cx="1039529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OOCYTE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63808" y="1713374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2C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63808" y="2409883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</a:t>
              </a:r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81053" y="3060402"/>
              <a:ext cx="433140" cy="36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8</a:t>
              </a:r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01925" y="3737225"/>
              <a:ext cx="10724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MORULA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63035" y="1453413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28548" y="961050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461430" y="2115953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428548" y="1668777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431753" y="2758434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16508" y="2379738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451805" y="3502345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403678" y="3029100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463035" y="4209987"/>
              <a:ext cx="2598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0</a:t>
              </a:r>
              <a:endParaRPr lang="en-US" sz="12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405283" y="3678992"/>
              <a:ext cx="5117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50</a:t>
              </a:r>
              <a:endParaRPr lang="en-US" sz="12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08781" y="4486986"/>
              <a:ext cx="750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PEMT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379941" y="4697200"/>
              <a:ext cx="13491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MT2_Mm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3024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877206" y="424531"/>
            <a:ext cx="9439680" cy="6316429"/>
            <a:chOff x="646200" y="501533"/>
            <a:chExt cx="9439680" cy="631642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/>
            <a:srcRect t="19368" r="12444"/>
            <a:stretch/>
          </p:blipFill>
          <p:spPr>
            <a:xfrm>
              <a:off x="646200" y="1288248"/>
              <a:ext cx="9439680" cy="5529714"/>
            </a:xfrm>
            <a:prstGeom prst="rect">
              <a:avLst/>
            </a:prstGeom>
          </p:spPr>
        </p:pic>
        <p:grpSp>
          <p:nvGrpSpPr>
            <p:cNvPr id="5" name="Group 4"/>
            <p:cNvGrpSpPr/>
            <p:nvPr/>
          </p:nvGrpSpPr>
          <p:grpSpPr>
            <a:xfrm>
              <a:off x="4659682" y="546047"/>
              <a:ext cx="4571340" cy="601933"/>
              <a:chOff x="3215955" y="538254"/>
              <a:chExt cx="4571340" cy="184656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6695021" y="1279077"/>
                <a:ext cx="273133" cy="103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/>
                  <a:t>1</a:t>
                </a:r>
                <a:endParaRPr lang="en-US" sz="1600" b="1" dirty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5861974" y="1279077"/>
                <a:ext cx="636576" cy="103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/>
                  <a:t>0.5</a:t>
                </a:r>
                <a:endParaRPr lang="en-US" sz="1600" b="1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7201656" y="1279080"/>
                <a:ext cx="585639" cy="103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/>
                  <a:t>1.5</a:t>
                </a:r>
                <a:endParaRPr lang="en-US" sz="1600" b="1" dirty="0"/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 rotWithShape="1">
              <a:blip r:embed="rId4"/>
              <a:srcRect l="4529" t="3043" r="80922" b="86286"/>
              <a:stretch/>
            </p:blipFill>
            <p:spPr>
              <a:xfrm>
                <a:off x="3354222" y="538254"/>
                <a:ext cx="4349427" cy="860611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5392370" y="1279077"/>
                <a:ext cx="273133" cy="103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/>
                  <a:t>0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215955" y="968559"/>
                <a:ext cx="544766" cy="141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 smtClean="0"/>
                  <a:t>-</a:t>
                </a:r>
                <a:r>
                  <a:rPr lang="en-US" sz="1600" b="1" dirty="0" smtClean="0"/>
                  <a:t>1.5</a:t>
                </a:r>
                <a:endParaRPr lang="en-US" sz="1600" b="1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576831" y="1281553"/>
                <a:ext cx="741915" cy="10385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/>
                  <a:t>-0.5</a:t>
                </a:r>
                <a:endParaRPr lang="en-US" sz="1600" b="1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994223" y="1277648"/>
                <a:ext cx="521665" cy="10385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/>
                  <a:t>-1</a:t>
                </a:r>
                <a:endParaRPr lang="en-US" sz="1600" b="1" dirty="0"/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l="74560" t="61937" r="9581" b="18703"/>
            <a:stretch/>
          </p:blipFill>
          <p:spPr>
            <a:xfrm>
              <a:off x="2720640" y="501533"/>
              <a:ext cx="949853" cy="7375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9158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347537" y="904776"/>
            <a:ext cx="9415064" cy="4311434"/>
            <a:chOff x="924025" y="1771048"/>
            <a:chExt cx="9049304" cy="318527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4025" y="1771048"/>
              <a:ext cx="4523024" cy="318527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47049" y="1771048"/>
              <a:ext cx="4526280" cy="31821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2702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2623</TotalTime>
  <Words>285</Words>
  <Application>Microsoft Macintosh PowerPoint</Application>
  <PresentationFormat>Widescreen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Please ignore all figures after  this slide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147</cp:revision>
  <cp:lastPrinted>2017-06-05T20:35:09Z</cp:lastPrinted>
  <dcterms:created xsi:type="dcterms:W3CDTF">2017-05-10T21:29:52Z</dcterms:created>
  <dcterms:modified xsi:type="dcterms:W3CDTF">2017-10-15T06:38:21Z</dcterms:modified>
</cp:coreProperties>
</file>

<file path=docProps/thumbnail.jpeg>
</file>